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67" r:id="rId3"/>
    <p:sldId id="258" r:id="rId4"/>
    <p:sldId id="269" r:id="rId5"/>
    <p:sldId id="268" r:id="rId6"/>
    <p:sldId id="270" r:id="rId7"/>
    <p:sldId id="262" r:id="rId8"/>
    <p:sldId id="274" r:id="rId9"/>
    <p:sldId id="273" r:id="rId10"/>
    <p:sldId id="261" r:id="rId11"/>
    <p:sldId id="271" r:id="rId12"/>
    <p:sldId id="276" r:id="rId13"/>
    <p:sldId id="272" r:id="rId14"/>
    <p:sldId id="275" r:id="rId15"/>
    <p:sldId id="265" r:id="rId16"/>
    <p:sldId id="266" r:id="rId17"/>
    <p:sldId id="277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B3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5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92" y="-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497200" y="-100"/>
            <a:ext cx="16948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2716794" y="280434"/>
            <a:ext cx="8627806" cy="2555050"/>
          </a:xfrm>
          <a:prstGeom prst="rect">
            <a:avLst/>
          </a:prstGeom>
          <a:solidFill>
            <a:srgbClr val="F5A905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hasCustomPrompt="1"/>
          </p:nvPr>
        </p:nvSpPr>
        <p:spPr>
          <a:xfrm>
            <a:off x="3215427" y="551370"/>
            <a:ext cx="4188263" cy="12107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54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dirty="0" err="1"/>
              <a:t>Arvid</a:t>
            </a:r>
            <a:r>
              <a:rPr lang="en-US" dirty="0"/>
              <a:t> </a:t>
            </a:r>
            <a:r>
              <a:rPr lang="en-US" dirty="0" err="1"/>
              <a:t>Fälldin</a:t>
            </a:r>
            <a:endParaRPr dirty="0"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0950" y="6433401"/>
            <a:ext cx="1627300" cy="3817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FB0EDBB4-C9B6-FB44-9146-7B2E798F3D78}"/>
              </a:ext>
            </a:extLst>
          </p:cNvPr>
          <p:cNvSpPr txBox="1"/>
          <p:nvPr userDrawn="1"/>
        </p:nvSpPr>
        <p:spPr>
          <a:xfrm>
            <a:off x="3215427" y="1672957"/>
            <a:ext cx="418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sym typeface="Barlow"/>
              </a:rPr>
              <a:t>Beräkningsfysik</a:t>
            </a:r>
            <a:endParaRPr lang="sv-SE" sz="2000" b="0" dirty="0"/>
          </a:p>
        </p:txBody>
      </p:sp>
    </p:spTree>
    <p:extLst>
      <p:ext uri="{BB962C8B-B14F-4D97-AF65-F5344CB8AC3E}">
        <p14:creationId xmlns:p14="http://schemas.microsoft.com/office/powerpoint/2010/main" val="4200814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icon space">
  <p:cSld name="Blank with icon spac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/>
          <p:nvPr/>
        </p:nvSpPr>
        <p:spPr>
          <a:xfrm>
            <a:off x="1694800" y="-100"/>
            <a:ext cx="10497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12"/>
          <p:cNvSpPr/>
          <p:nvPr/>
        </p:nvSpPr>
        <p:spPr>
          <a:xfrm>
            <a:off x="1157000" y="524567"/>
            <a:ext cx="1075600" cy="1075600"/>
          </a:xfrm>
          <a:prstGeom prst="rect">
            <a:avLst/>
          </a:prstGeom>
          <a:solidFill>
            <a:srgbClr val="F5A905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5" name="Google Shape;75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0950" y="6433401"/>
            <a:ext cx="1627300" cy="381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845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B5F084-6DC5-6546-B464-BC7CB5E1A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8A6020D-CBEE-1440-9C4E-F2970F232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5258D11-E287-9D43-9F83-385EDA5A7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8EA7-7B1E-914B-9FD0-E4634251EC3B}" type="datetimeFigureOut">
              <a:rPr lang="sv-SE" smtClean="0"/>
              <a:t>2021-10-06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4CBC090-4E14-D444-BF03-C11D1120B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E2F70AF-D37E-414A-83F7-6327377FB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2EDC-B7D0-CF42-8B36-CFB5614FA12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287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7F8DDC-3A7E-8442-A3CE-E660CBD47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02086D-AFC0-7143-88BA-CB4B0BE5F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C4CADA2-DEFA-7746-9C22-C6C4108C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8EA7-7B1E-914B-9FD0-E4634251EC3B}" type="datetimeFigureOut">
              <a:rPr lang="sv-SE" smtClean="0"/>
              <a:t>2021-10-06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1FC9B4D-639B-3840-8CE2-AF91E2474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F0EF891-AF95-1D44-8F16-3109FAF64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2EDC-B7D0-CF42-8B36-CFB5614FA12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9327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51A24-82D6-5044-953F-D1F03B42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269D17E-5739-5742-B273-8099A3BA2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80BC818-AB82-4746-9A93-02D387B05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8EA7-7B1E-914B-9FD0-E4634251EC3B}" type="datetimeFigureOut">
              <a:rPr lang="sv-SE" smtClean="0"/>
              <a:t>2021-10-06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3F6DE2-5EED-654E-9DF3-089A09D5B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F940EE5-F146-0447-8BBF-E0AE4ECE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2EDC-B7D0-CF42-8B36-CFB5614FA12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4112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AA110D-BC90-7748-B45C-A0D43AC08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2946F6B-B226-FB44-BB70-18EEEE475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3FE7A8F-550E-744E-93CD-CC010CCBA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E1195F5-53F2-3245-9459-11F38D5BF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8EA7-7B1E-914B-9FD0-E4634251EC3B}" type="datetimeFigureOut">
              <a:rPr lang="sv-SE" smtClean="0"/>
              <a:t>2021-10-06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18A9B3D-737B-E44B-BB4D-C0E4D109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E3170B6-C11F-B84F-9A8F-7951E096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2EDC-B7D0-CF42-8B36-CFB5614FA12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987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BB67A6-259B-864F-83C8-142F2EBE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D283B05-3C7A-7D4A-B21F-B615ADF53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C51BEC3-B19E-FF41-B4B3-22796AEDE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24C41CD-DA65-AA41-9A9D-F38AAA529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C477079-ABEF-3C46-91F1-38B967F61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AA6F943-C99B-9547-93B8-3C517DB1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8EA7-7B1E-914B-9FD0-E4634251EC3B}" type="datetimeFigureOut">
              <a:rPr lang="sv-SE" smtClean="0"/>
              <a:t>2021-10-06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96216E1-2254-514C-AF17-CD588240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3A8C183-B6A9-EF42-86B4-C5882B051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2EDC-B7D0-CF42-8B36-CFB5614FA12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4150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BA27C5-8F02-104C-8001-992A307D9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D1B1BDD-E541-EF46-9D60-3A2CD768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8EA7-7B1E-914B-9FD0-E4634251EC3B}" type="datetimeFigureOut">
              <a:rPr lang="sv-SE" smtClean="0"/>
              <a:t>2021-10-06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32287D3-9D2D-F342-8670-27F61A080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94A5F5D-50D1-0740-980F-A4858F019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2EDC-B7D0-CF42-8B36-CFB5614FA12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6757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0273B75-32CF-5C49-A62E-33075F64A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8EA7-7B1E-914B-9FD0-E4634251EC3B}" type="datetimeFigureOut">
              <a:rPr lang="sv-SE" smtClean="0"/>
              <a:t>2021-10-06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84D8A1F-5F16-CA49-91A1-82C14C31A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E37B524-5E91-704B-8CEE-BBB5DB092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2EDC-B7D0-CF42-8B36-CFB5614FA12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3216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6777ED-9E1A-3F4F-87C7-27FE5E4B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3C1A020-945C-0F4D-8D44-2F00CE422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24CB37C-ABB6-904F-BD88-A98C0A989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1AE023C-D7A1-DB4F-8193-A7F1B99AB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8EA7-7B1E-914B-9FD0-E4634251EC3B}" type="datetimeFigureOut">
              <a:rPr lang="sv-SE" smtClean="0"/>
              <a:t>2021-10-06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F537DCD-097A-5147-B24B-03A4EAADF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633750A-2415-274E-AFCB-B1CA632B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2EDC-B7D0-CF42-8B36-CFB5614FA12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7891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093462-3314-2643-AB3D-9D78AF819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A130F235-0803-B149-A851-A96C1058E1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9EC801E-30B9-A64B-99A7-D940C8EFF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4830DA9-1BEB-A448-A8F0-4895069AF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8EA7-7B1E-914B-9FD0-E4634251EC3B}" type="datetimeFigureOut">
              <a:rPr lang="sv-SE" smtClean="0"/>
              <a:t>2021-10-06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01E5D1E-FB94-AB4A-BDD2-995831751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C511EBF-E269-0643-A6FC-02039AF89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2EDC-B7D0-CF42-8B36-CFB5614FA12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05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4063900" y="-100"/>
            <a:ext cx="8128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>
            <a:off x="2988300" y="2360000"/>
            <a:ext cx="8678800" cy="2138000"/>
          </a:xfrm>
          <a:prstGeom prst="rect">
            <a:avLst/>
          </a:prstGeom>
          <a:solidFill>
            <a:srgbClr val="F5A905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3913867" y="2461600"/>
            <a:ext cx="7753200" cy="12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913867" y="3472833"/>
            <a:ext cx="7753200" cy="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0950" y="6433401"/>
            <a:ext cx="1627300" cy="381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471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AEACE2-036F-4F47-9B98-D095C3E1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2E8AED5-C710-3846-BCE2-8671BBF6A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F70DFDC-420D-9341-8A83-A3329131D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8EA7-7B1E-914B-9FD0-E4634251EC3B}" type="datetimeFigureOut">
              <a:rPr lang="sv-SE" smtClean="0"/>
              <a:t>2021-10-06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DEB471D-1720-C742-B8C8-91E1EB2BD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75B07F-8F44-DB45-BA6E-635327068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2EDC-B7D0-CF42-8B36-CFB5614FA12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2229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48063056-24D3-5649-B90C-A48201735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C71A48E-0341-ED40-BB47-C2AA3F24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70AEF80-1C22-734B-ACC7-5C8841388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8EA7-7B1E-914B-9FD0-E4634251EC3B}" type="datetimeFigureOut">
              <a:rPr lang="sv-SE" smtClean="0"/>
              <a:t>2021-10-06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56E9951-51DD-D44C-8532-0AAE0C68D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7CC0752-2843-114C-B0D7-DB8037F91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2EDC-B7D0-CF42-8B36-CFB5614FA12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626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1694800" y="-100"/>
            <a:ext cx="10497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/>
          <p:nvPr/>
        </p:nvSpPr>
        <p:spPr>
          <a:xfrm>
            <a:off x="1170000" y="524700"/>
            <a:ext cx="10497200" cy="1075600"/>
          </a:xfrm>
          <a:prstGeom prst="rect">
            <a:avLst/>
          </a:prstGeom>
          <a:solidFill>
            <a:srgbClr val="F5A905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576267" y="524633"/>
            <a:ext cx="8986000" cy="10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2075108" y="1798855"/>
            <a:ext cx="9447600" cy="39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▪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Google Shape;31;p5"/>
          <p:cNvSpPr/>
          <p:nvPr/>
        </p:nvSpPr>
        <p:spPr>
          <a:xfrm>
            <a:off x="10591667" y="524567"/>
            <a:ext cx="1075600" cy="10756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0950" y="6433401"/>
            <a:ext cx="1627300" cy="381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77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>
  <p:cSld name="Title + 1 column half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6096000" y="-10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6"/>
          <p:cNvSpPr/>
          <p:nvPr/>
        </p:nvSpPr>
        <p:spPr>
          <a:xfrm>
            <a:off x="5571195" y="524700"/>
            <a:ext cx="6096000" cy="1075600"/>
          </a:xfrm>
          <a:prstGeom prst="rect">
            <a:avLst/>
          </a:prstGeom>
          <a:solidFill>
            <a:srgbClr val="F5A905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5977465" y="524633"/>
            <a:ext cx="4614400" cy="10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6487400" y="1798867"/>
            <a:ext cx="5035200" cy="39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 rtl="0"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/>
            </a:lvl1pPr>
            <a:lvl2pPr marL="1219170" lvl="1" indent="-491054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828754" lvl="2" indent="-491054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2438339" lvl="3" indent="-491054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3047924" lvl="4" indent="-491054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Google Shape;38;p6"/>
          <p:cNvSpPr/>
          <p:nvPr/>
        </p:nvSpPr>
        <p:spPr>
          <a:xfrm>
            <a:off x="10591667" y="524567"/>
            <a:ext cx="1075600" cy="10756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0950" y="6433401"/>
            <a:ext cx="1627300" cy="381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444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694800" y="-100"/>
            <a:ext cx="10497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7"/>
          <p:cNvSpPr/>
          <p:nvPr/>
        </p:nvSpPr>
        <p:spPr>
          <a:xfrm>
            <a:off x="1170000" y="524700"/>
            <a:ext cx="10497200" cy="1075600"/>
          </a:xfrm>
          <a:prstGeom prst="rect">
            <a:avLst/>
          </a:prstGeom>
          <a:solidFill>
            <a:srgbClr val="F5A905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1576267" y="524633"/>
            <a:ext cx="8986000" cy="107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2101700" y="1822900"/>
            <a:ext cx="4643200" cy="4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7024095" y="1822900"/>
            <a:ext cx="4643200" cy="4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7"/>
          <p:cNvSpPr/>
          <p:nvPr/>
        </p:nvSpPr>
        <p:spPr>
          <a:xfrm>
            <a:off x="10591667" y="524567"/>
            <a:ext cx="1075600" cy="10756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oogle Shape;4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0950" y="6433401"/>
            <a:ext cx="1627300" cy="381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75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/>
          <p:nvPr/>
        </p:nvSpPr>
        <p:spPr>
          <a:xfrm>
            <a:off x="1694800" y="-100"/>
            <a:ext cx="10497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8"/>
          <p:cNvSpPr/>
          <p:nvPr/>
        </p:nvSpPr>
        <p:spPr>
          <a:xfrm>
            <a:off x="1170000" y="524700"/>
            <a:ext cx="10497200" cy="1075600"/>
          </a:xfrm>
          <a:prstGeom prst="rect">
            <a:avLst/>
          </a:prstGeom>
          <a:solidFill>
            <a:srgbClr val="F5A905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576267" y="524633"/>
            <a:ext cx="8986000" cy="10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2080233" y="1833633"/>
            <a:ext cx="3090000" cy="4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2"/>
          </p:nvPr>
        </p:nvSpPr>
        <p:spPr>
          <a:xfrm>
            <a:off x="5328700" y="1833633"/>
            <a:ext cx="3090000" cy="4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4" name="Google Shape;54;p8"/>
          <p:cNvSpPr/>
          <p:nvPr/>
        </p:nvSpPr>
        <p:spPr>
          <a:xfrm>
            <a:off x="10591667" y="524567"/>
            <a:ext cx="1075600" cy="10756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3"/>
          </p:nvPr>
        </p:nvSpPr>
        <p:spPr>
          <a:xfrm>
            <a:off x="8544052" y="1833633"/>
            <a:ext cx="3090000" cy="4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6" name="Google Shape;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0950" y="6433401"/>
            <a:ext cx="1627300" cy="381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10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/>
          <p:nvPr/>
        </p:nvSpPr>
        <p:spPr>
          <a:xfrm>
            <a:off x="1694800" y="-100"/>
            <a:ext cx="10497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9"/>
          <p:cNvSpPr/>
          <p:nvPr/>
        </p:nvSpPr>
        <p:spPr>
          <a:xfrm>
            <a:off x="1170000" y="524700"/>
            <a:ext cx="10497200" cy="1075600"/>
          </a:xfrm>
          <a:prstGeom prst="rect">
            <a:avLst/>
          </a:prstGeom>
          <a:solidFill>
            <a:srgbClr val="F5A905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1576267" y="524633"/>
            <a:ext cx="8986000" cy="10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9"/>
          <p:cNvSpPr/>
          <p:nvPr/>
        </p:nvSpPr>
        <p:spPr>
          <a:xfrm>
            <a:off x="10591667" y="524567"/>
            <a:ext cx="1075600" cy="10756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2" name="Google Shape;6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0950" y="6433401"/>
            <a:ext cx="1627300" cy="381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60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/>
          <p:nvPr/>
        </p:nvSpPr>
        <p:spPr>
          <a:xfrm>
            <a:off x="1694800" y="-100"/>
            <a:ext cx="10497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0"/>
          <p:cNvSpPr/>
          <p:nvPr/>
        </p:nvSpPr>
        <p:spPr>
          <a:xfrm>
            <a:off x="1170000" y="5168336"/>
            <a:ext cx="9972400" cy="996000"/>
          </a:xfrm>
          <a:prstGeom prst="rect">
            <a:avLst/>
          </a:prstGeom>
          <a:solidFill>
            <a:srgbClr val="F5A905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1576267" y="5168536"/>
            <a:ext cx="9566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7" name="Google Shape;67;p10"/>
          <p:cNvSpPr/>
          <p:nvPr/>
        </p:nvSpPr>
        <p:spPr>
          <a:xfrm>
            <a:off x="10617600" y="5168336"/>
            <a:ext cx="524800" cy="9960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" name="Google Shape;6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0950" y="6433401"/>
            <a:ext cx="1627300" cy="381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66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>
            <a:off x="1694800" y="-100"/>
            <a:ext cx="10497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1" name="Google Shape;7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0950" y="6433401"/>
            <a:ext cx="1627300" cy="381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14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76267" y="524633"/>
            <a:ext cx="8986000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075108" y="1798855"/>
            <a:ext cx="9447600" cy="39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▪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●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667200" y="5808300"/>
            <a:ext cx="52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fld id="{456D222E-6CB8-429B-8B3C-C314C13F20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84765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4069F9D-F4CB-FF4E-BDDB-8DA672BEA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17FF065-8D52-D147-9591-41E253B4A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9F80FAD-BB76-F140-8A0D-89870C6FC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98EA7-7B1E-914B-9FD0-E4634251EC3B}" type="datetimeFigureOut">
              <a:rPr lang="sv-SE" smtClean="0"/>
              <a:t>2021-10-06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3AD1522-BC51-514E-8822-FAD45CB9B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32C7065-4508-E244-88DC-CBAF0F11F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02EDC-B7D0-CF42-8B36-CFB5614FA12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239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E44C6B-1778-BC4E-88BC-03F9C0C234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Arvid Fälldin</a:t>
            </a:r>
          </a:p>
        </p:txBody>
      </p:sp>
    </p:spTree>
    <p:extLst>
      <p:ext uri="{BB962C8B-B14F-4D97-AF65-F5344CB8AC3E}">
        <p14:creationId xmlns:p14="http://schemas.microsoft.com/office/powerpoint/2010/main" val="1966292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yggnad, inomhus, tunnelbana, folksamling&#10;&#10;Automatiskt genererad beskrivning">
            <a:extLst>
              <a:ext uri="{FF2B5EF4-FFF2-40B4-BE49-F238E27FC236}">
                <a16:creationId xmlns:a16="http://schemas.microsoft.com/office/drawing/2014/main" id="{81D862C0-48EA-2249-B7AA-A2993A6CAD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"/>
          <a:stretch/>
        </p:blipFill>
        <p:spPr>
          <a:xfrm>
            <a:off x="7664402" y="1999130"/>
            <a:ext cx="2807606" cy="195887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bästa med beräkningsfysik</a:t>
            </a:r>
          </a:p>
        </p:txBody>
      </p:sp>
      <p:pic>
        <p:nvPicPr>
          <p:cNvPr id="3" name="Bildobjekt 2" descr="En bild som visar text, ryggradslösa djur, maneter&#10;&#10;Automatiskt genererad beskrivning">
            <a:extLst>
              <a:ext uri="{FF2B5EF4-FFF2-40B4-BE49-F238E27FC236}">
                <a16:creationId xmlns:a16="http://schemas.microsoft.com/office/drawing/2014/main" id="{12ABE76B-2570-DF42-A4EE-063006F5C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65" y="1818949"/>
            <a:ext cx="2338685" cy="2284085"/>
          </a:xfrm>
          <a:prstGeom prst="rect">
            <a:avLst/>
          </a:prstGeom>
        </p:spPr>
      </p:pic>
      <p:pic>
        <p:nvPicPr>
          <p:cNvPr id="6" name="Bildobjekt 5" descr="En bild som visar text, elektronik&#10;&#10;Automatiskt genererad beskrivning">
            <a:extLst>
              <a:ext uri="{FF2B5EF4-FFF2-40B4-BE49-F238E27FC236}">
                <a16:creationId xmlns:a16="http://schemas.microsoft.com/office/drawing/2014/main" id="{0131E003-B0FF-AE4B-94EC-DCB093993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65" y="4290410"/>
            <a:ext cx="2338685" cy="2284086"/>
          </a:xfrm>
          <a:prstGeom prst="rect">
            <a:avLst/>
          </a:prstGeom>
        </p:spPr>
      </p:pic>
      <p:pic>
        <p:nvPicPr>
          <p:cNvPr id="8" name="Bildobjekt 7" descr="En bild som visar dekorerat&#10;&#10;Automatiskt genererad beskrivning">
            <a:extLst>
              <a:ext uri="{FF2B5EF4-FFF2-40B4-BE49-F238E27FC236}">
                <a16:creationId xmlns:a16="http://schemas.microsoft.com/office/drawing/2014/main" id="{BE054C6B-2D23-FA4D-9AFD-A234A813BF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r="16211"/>
          <a:stretch/>
        </p:blipFill>
        <p:spPr>
          <a:xfrm>
            <a:off x="4819859" y="1892100"/>
            <a:ext cx="2338685" cy="195887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840E286-5E16-114A-98AF-35430EA4CB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0" b="23418"/>
          <a:stretch/>
        </p:blipFill>
        <p:spPr>
          <a:xfrm>
            <a:off x="4381526" y="4330429"/>
            <a:ext cx="3245172" cy="2314642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CB3B9983-7194-E644-A95B-7948EAE6F9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319" y="4249426"/>
            <a:ext cx="3154739" cy="2366054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19562A6F-836B-8E42-B0F9-F20211DAA259}"/>
              </a:ext>
            </a:extLst>
          </p:cNvPr>
          <p:cNvSpPr txBox="1"/>
          <p:nvPr/>
        </p:nvSpPr>
        <p:spPr>
          <a:xfrm>
            <a:off x="10048261" y="3650226"/>
            <a:ext cx="423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2672101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bästa med beräkningsfysik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64EE5E4-F945-4440-B463-4C9CC1DB3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23" y="2344894"/>
            <a:ext cx="1878994" cy="1688858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1CF37D5-31C1-A34D-8AE7-C5D5B37F5F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9" b="28977"/>
          <a:stretch/>
        </p:blipFill>
        <p:spPr>
          <a:xfrm>
            <a:off x="4153017" y="2350285"/>
            <a:ext cx="3012141" cy="1678075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0C881BCA-92B5-AA46-9D20-7479CCF269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05"/>
          <a:stretch/>
        </p:blipFill>
        <p:spPr>
          <a:xfrm>
            <a:off x="7141218" y="2344894"/>
            <a:ext cx="1813134" cy="1909188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F2ACA89E-BC8C-DA40-BD73-F6EFD2C90287}"/>
              </a:ext>
            </a:extLst>
          </p:cNvPr>
          <p:cNvSpPr txBox="1"/>
          <p:nvPr/>
        </p:nvSpPr>
        <p:spPr>
          <a:xfrm>
            <a:off x="9056197" y="1901042"/>
            <a:ext cx="30121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800" dirty="0">
                <a:solidFill>
                  <a:srgbClr val="333B3F"/>
                </a:solidFill>
              </a:rPr>
              <a:t>(   )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A2231DAF-81B8-0A4C-9AE0-27BD7DC1B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05" y="2502039"/>
            <a:ext cx="1787927" cy="138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06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Några nackdelar &amp; Vad jag ångrar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00534A1-F149-1A4B-B5BA-EC1EFFC42149}"/>
              </a:ext>
            </a:extLst>
          </p:cNvPr>
          <p:cNvSpPr txBox="1"/>
          <p:nvPr/>
        </p:nvSpPr>
        <p:spPr>
          <a:xfrm>
            <a:off x="2433484" y="2050025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SzPct val="150000"/>
              <a:buFont typeface="Wingdings" pitchFamily="2" charset="2"/>
              <a:buChar char="§"/>
            </a:pPr>
            <a:r>
              <a:rPr lang="sv-SE" sz="2400" dirty="0">
                <a:latin typeface="Barlow" pitchFamily="2" charset="77"/>
              </a:rPr>
              <a:t>Väldigt brett.</a:t>
            </a:r>
            <a:br>
              <a:rPr lang="sv-SE" sz="2400" dirty="0">
                <a:latin typeface="Barlow" pitchFamily="2" charset="77"/>
              </a:rPr>
            </a:br>
            <a:endParaRPr lang="sv-SE" sz="2400" dirty="0">
              <a:latin typeface="Barlow" pitchFamily="2" charset="77"/>
            </a:endParaRPr>
          </a:p>
          <a:p>
            <a:pPr marL="571500" indent="-571500">
              <a:buSzPct val="150000"/>
              <a:buFont typeface="Wingdings" pitchFamily="2" charset="2"/>
              <a:buChar char="§"/>
            </a:pPr>
            <a:r>
              <a:rPr lang="sv-SE" sz="2400" dirty="0">
                <a:latin typeface="Barlow" pitchFamily="2" charset="77"/>
              </a:rPr>
              <a:t>Saknar fysiken!</a:t>
            </a:r>
          </a:p>
          <a:p>
            <a:pPr marL="571500" indent="-571500">
              <a:buSzPct val="150000"/>
              <a:buFont typeface="Wingdings" pitchFamily="2" charset="2"/>
              <a:buChar char="§"/>
            </a:pPr>
            <a:endParaRPr lang="sv-SE" sz="2400" dirty="0">
              <a:latin typeface="Barlow" pitchFamily="2" charset="77"/>
            </a:endParaRPr>
          </a:p>
          <a:p>
            <a:pPr marL="571500" indent="-571500">
              <a:buSzPct val="150000"/>
              <a:buFont typeface="Wingdings" pitchFamily="2" charset="2"/>
              <a:buChar char="§"/>
            </a:pPr>
            <a:r>
              <a:rPr lang="sv-SE" sz="2400" dirty="0">
                <a:latin typeface="Barlow" pitchFamily="2" charset="77"/>
              </a:rPr>
              <a:t>Ha en backup för projektkurs.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5851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Du vet om beräkningsfysik är något för dig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00534A1-F149-1A4B-B5BA-EC1EFFC42149}"/>
              </a:ext>
            </a:extLst>
          </p:cNvPr>
          <p:cNvSpPr txBox="1"/>
          <p:nvPr/>
        </p:nvSpPr>
        <p:spPr>
          <a:xfrm>
            <a:off x="2433484" y="205002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SzPct val="150000"/>
              <a:buFont typeface="Wingdings" pitchFamily="2" charset="2"/>
              <a:buChar char="§"/>
            </a:pPr>
            <a:r>
              <a:rPr lang="sv-SE" sz="2400" dirty="0">
                <a:latin typeface="Barlow" pitchFamily="2" charset="77"/>
              </a:rPr>
              <a:t>Tycker om att programmera.</a:t>
            </a:r>
          </a:p>
          <a:p>
            <a:pPr marL="571500" indent="-571500">
              <a:buSzPct val="150000"/>
              <a:buFont typeface="Wingdings" pitchFamily="2" charset="2"/>
              <a:buChar char="§"/>
            </a:pPr>
            <a:r>
              <a:rPr lang="sv-SE" sz="2400" dirty="0">
                <a:latin typeface="Barlow" pitchFamily="2" charset="77"/>
              </a:rPr>
              <a:t>Du tyckte att de flesta av följande kurser var roliga: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7B41370-6650-344A-8CF7-A777C625933A}"/>
              </a:ext>
            </a:extLst>
          </p:cNvPr>
          <p:cNvSpPr txBox="1"/>
          <p:nvPr/>
        </p:nvSpPr>
        <p:spPr>
          <a:xfrm>
            <a:off x="3066531" y="2881022"/>
            <a:ext cx="4017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SzPct val="100000"/>
              <a:buFont typeface="Wingdings" pitchFamily="2" charset="2"/>
              <a:buChar char="§"/>
            </a:pPr>
            <a:r>
              <a:rPr lang="sv-SE" sz="1600" dirty="0">
                <a:latin typeface="Barlow" pitchFamily="2" charset="77"/>
              </a:rPr>
              <a:t>Linjär Algebra</a:t>
            </a:r>
          </a:p>
          <a:p>
            <a:pPr marL="571500" indent="-571500">
              <a:buSzPct val="100000"/>
              <a:buFont typeface="Wingdings" pitchFamily="2" charset="2"/>
              <a:buChar char="§"/>
            </a:pPr>
            <a:r>
              <a:rPr lang="sv-SE" sz="1600" dirty="0">
                <a:latin typeface="Barlow" pitchFamily="2" charset="77"/>
              </a:rPr>
              <a:t>Klassisk Mekanik</a:t>
            </a:r>
          </a:p>
          <a:p>
            <a:pPr marL="571500" indent="-571500">
              <a:buSzPct val="100000"/>
              <a:buFont typeface="Wingdings" pitchFamily="2" charset="2"/>
              <a:buChar char="§"/>
            </a:pPr>
            <a:r>
              <a:rPr lang="sv-SE" sz="1600" dirty="0">
                <a:latin typeface="Barlow" pitchFamily="2" charset="77"/>
              </a:rPr>
              <a:t>Fysikaliska Modellers matematik</a:t>
            </a:r>
          </a:p>
          <a:p>
            <a:pPr marL="571500" indent="-571500">
              <a:buSzPct val="100000"/>
              <a:buFont typeface="Wingdings" pitchFamily="2" charset="2"/>
              <a:buChar char="§"/>
            </a:pPr>
            <a:r>
              <a:rPr lang="sv-SE" sz="1600" dirty="0">
                <a:latin typeface="Barlow" pitchFamily="2" charset="77"/>
              </a:rPr>
              <a:t>Teknisk Beräkningsvetenskap 1 &amp; 2</a:t>
            </a:r>
          </a:p>
          <a:p>
            <a:pPr marL="571500" indent="-571500">
              <a:buSzPct val="100000"/>
              <a:buFont typeface="Wingdings" pitchFamily="2" charset="2"/>
              <a:buChar char="§"/>
            </a:pPr>
            <a:r>
              <a:rPr lang="sv-SE" sz="1600" dirty="0">
                <a:latin typeface="Barlow" pitchFamily="2" charset="77"/>
              </a:rPr>
              <a:t>Fysiken Matematiska Metoder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0C82B724-0F6A-964D-B429-84303A28CAFA}"/>
              </a:ext>
            </a:extLst>
          </p:cNvPr>
          <p:cNvSpPr/>
          <p:nvPr/>
        </p:nvSpPr>
        <p:spPr>
          <a:xfrm>
            <a:off x="2433483" y="4204461"/>
            <a:ext cx="6388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SzPct val="150000"/>
              <a:buFont typeface="Wingdings" pitchFamily="2" charset="2"/>
              <a:buChar char="§"/>
            </a:pPr>
            <a:r>
              <a:rPr lang="sv-SE" sz="2400" dirty="0">
                <a:latin typeface="Barlow" pitchFamily="2" charset="77"/>
              </a:rPr>
              <a:t>Du kommer inte att sakna följande kurser: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1709B94-EB3F-D745-B7F2-3A3CA1153CC5}"/>
              </a:ext>
            </a:extLst>
          </p:cNvPr>
          <p:cNvSpPr/>
          <p:nvPr/>
        </p:nvSpPr>
        <p:spPr>
          <a:xfrm>
            <a:off x="3066531" y="466612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SzPct val="100000"/>
              <a:buFont typeface="Wingdings" pitchFamily="2" charset="2"/>
              <a:buChar char="§"/>
            </a:pPr>
            <a:r>
              <a:rPr lang="sv-SE" sz="1600" dirty="0">
                <a:latin typeface="Barlow" pitchFamily="2" charset="77"/>
              </a:rPr>
              <a:t>Optik &amp; Vågfysik</a:t>
            </a:r>
          </a:p>
          <a:p>
            <a:pPr marL="571500" indent="-571500">
              <a:buSzPct val="100000"/>
              <a:buFont typeface="Wingdings" pitchFamily="2" charset="2"/>
              <a:buChar char="§"/>
            </a:pPr>
            <a:r>
              <a:rPr lang="sv-SE" sz="1600" dirty="0">
                <a:latin typeface="Barlow" pitchFamily="2" charset="77"/>
              </a:rPr>
              <a:t>Fysikalisk Mätteknik</a:t>
            </a:r>
          </a:p>
        </p:txBody>
      </p:sp>
    </p:spTree>
    <p:extLst>
      <p:ext uri="{BB962C8B-B14F-4D97-AF65-F5344CB8AC3E}">
        <p14:creationId xmlns:p14="http://schemas.microsoft.com/office/powerpoint/2010/main" val="2813721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Frågor?</a:t>
            </a:r>
          </a:p>
        </p:txBody>
      </p:sp>
    </p:spTree>
    <p:extLst>
      <p:ext uri="{BB962C8B-B14F-4D97-AF65-F5344CB8AC3E}">
        <p14:creationId xmlns:p14="http://schemas.microsoft.com/office/powerpoint/2010/main" val="3918992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33293" y="2324100"/>
            <a:ext cx="66752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600" b="1" dirty="0">
                <a:latin typeface="Barlow"/>
              </a:rPr>
              <a:t>TACK FÖR MIG!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9062" y="3432096"/>
            <a:ext cx="5683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arfa0013@student.umu.se</a:t>
            </a:r>
          </a:p>
        </p:txBody>
      </p:sp>
    </p:spTree>
    <p:extLst>
      <p:ext uri="{BB962C8B-B14F-4D97-AF65-F5344CB8AC3E}">
        <p14:creationId xmlns:p14="http://schemas.microsoft.com/office/powerpoint/2010/main" val="3081856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EFEB8E49-8F33-2F4A-BD62-FBEB35BEB040}"/>
              </a:ext>
            </a:extLst>
          </p:cNvPr>
          <p:cNvSpPr txBox="1"/>
          <p:nvPr/>
        </p:nvSpPr>
        <p:spPr>
          <a:xfrm>
            <a:off x="2162231" y="2340292"/>
            <a:ext cx="855298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>
                <a:latin typeface="Barlow" pitchFamily="2" charset="77"/>
              </a:rPr>
              <a:t>Background</a:t>
            </a:r>
            <a:r>
              <a:rPr lang="sv-SE" sz="1600" dirty="0">
                <a:latin typeface="Barlow" pitchFamily="2" charset="77"/>
              </a:rPr>
              <a:t> image:</a:t>
            </a:r>
            <a:br>
              <a:rPr lang="sv-SE" sz="1600" dirty="0">
                <a:latin typeface="Barlow" pitchFamily="2" charset="77"/>
              </a:rPr>
            </a:br>
            <a:r>
              <a:rPr lang="sv-SE" sz="1600" dirty="0">
                <a:latin typeface="Barlow" pitchFamily="2" charset="77"/>
              </a:rPr>
              <a:t>NASA, MODIS Rapid </a:t>
            </a:r>
            <a:r>
              <a:rPr lang="sv-SE" sz="1600" dirty="0" err="1">
                <a:latin typeface="Barlow" pitchFamily="2" charset="77"/>
              </a:rPr>
              <a:t>Response</a:t>
            </a:r>
            <a:r>
              <a:rPr lang="sv-SE" sz="1600" dirty="0">
                <a:latin typeface="Barlow" pitchFamily="2" charset="77"/>
              </a:rPr>
              <a:t> System, Public </a:t>
            </a:r>
            <a:r>
              <a:rPr lang="sv-SE" sz="1600" dirty="0" err="1">
                <a:latin typeface="Barlow" pitchFamily="2" charset="77"/>
              </a:rPr>
              <a:t>domain</a:t>
            </a:r>
            <a:r>
              <a:rPr lang="sv-SE" sz="1600" dirty="0">
                <a:latin typeface="Barlow" pitchFamily="2" charset="77"/>
              </a:rPr>
              <a:t>, via </a:t>
            </a:r>
            <a:r>
              <a:rPr lang="sv-SE" sz="1600" dirty="0" err="1">
                <a:latin typeface="Barlow" pitchFamily="2" charset="77"/>
              </a:rPr>
              <a:t>Wikimedia</a:t>
            </a:r>
            <a:r>
              <a:rPr lang="sv-SE" sz="1600" dirty="0">
                <a:latin typeface="Barlow" pitchFamily="2" charset="77"/>
              </a:rPr>
              <a:t> </a:t>
            </a:r>
            <a:r>
              <a:rPr lang="sv-SE" sz="1600" dirty="0" err="1">
                <a:latin typeface="Barlow" pitchFamily="2" charset="77"/>
              </a:rPr>
              <a:t>Commons</a:t>
            </a:r>
            <a:r>
              <a:rPr lang="sv-SE" sz="1600" dirty="0">
                <a:latin typeface="Barlow" pitchFamily="2" charset="77"/>
              </a:rPr>
              <a:t> </a:t>
            </a:r>
            <a:br>
              <a:rPr lang="sv-SE" sz="1600" dirty="0">
                <a:latin typeface="Barlow" pitchFamily="2" charset="77"/>
              </a:rPr>
            </a:br>
            <a:r>
              <a:rPr lang="sv-SE" sz="1600" dirty="0" err="1">
                <a:latin typeface="Barlow" pitchFamily="2" charset="77"/>
              </a:rPr>
              <a:t>https</a:t>
            </a:r>
            <a:r>
              <a:rPr lang="sv-SE" sz="1600" dirty="0">
                <a:latin typeface="Barlow" pitchFamily="2" charset="77"/>
              </a:rPr>
              <a:t>://</a:t>
            </a:r>
            <a:r>
              <a:rPr lang="sv-SE" sz="1600" dirty="0" err="1">
                <a:latin typeface="Barlow" pitchFamily="2" charset="77"/>
              </a:rPr>
              <a:t>upload.wikimedia.org</a:t>
            </a:r>
            <a:r>
              <a:rPr lang="sv-SE" sz="1600" dirty="0">
                <a:latin typeface="Barlow" pitchFamily="2" charset="77"/>
              </a:rPr>
              <a:t>/</a:t>
            </a:r>
            <a:r>
              <a:rPr lang="sv-SE" sz="1600" dirty="0" err="1">
                <a:latin typeface="Barlow" pitchFamily="2" charset="77"/>
              </a:rPr>
              <a:t>wikipedia</a:t>
            </a:r>
            <a:r>
              <a:rPr lang="sv-SE" sz="1600" dirty="0">
                <a:latin typeface="Barlow" pitchFamily="2" charset="77"/>
              </a:rPr>
              <a:t>/</a:t>
            </a:r>
            <a:r>
              <a:rPr lang="sv-SE" sz="1600" dirty="0" err="1">
                <a:latin typeface="Barlow" pitchFamily="2" charset="77"/>
              </a:rPr>
              <a:t>commons</a:t>
            </a:r>
            <a:r>
              <a:rPr lang="sv-SE" sz="1600" dirty="0">
                <a:latin typeface="Barlow" pitchFamily="2" charset="77"/>
              </a:rPr>
              <a:t>/a/a3/Jeju_Do_Von_Karman_Vortex_street_Mar_2_2011_02.35%28UTC%29.jpg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>
              <a:latin typeface="Barlow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Barlow" pitchFamily="2" charset="77"/>
              </a:rPr>
              <a:t>[1] ”Frost </a:t>
            </a:r>
            <a:r>
              <a:rPr lang="sv-SE" sz="1600" dirty="0" err="1">
                <a:latin typeface="Barlow" pitchFamily="2" charset="77"/>
              </a:rPr>
              <a:t>patterns</a:t>
            </a:r>
            <a:r>
              <a:rPr lang="sv-SE" sz="1600" dirty="0">
                <a:latin typeface="Barlow" pitchFamily="2" charset="77"/>
              </a:rPr>
              <a:t> 4” by </a:t>
            </a:r>
            <a:r>
              <a:rPr lang="sv-SE" sz="1600" dirty="0" err="1">
                <a:latin typeface="Barlow" pitchFamily="2" charset="77"/>
              </a:rPr>
              <a:t>Schnobby</a:t>
            </a:r>
            <a:r>
              <a:rPr lang="sv-SE" sz="1600" dirty="0">
                <a:latin typeface="Barlow" pitchFamily="2" charset="77"/>
              </a:rPr>
              <a:t>, </a:t>
            </a:r>
            <a:r>
              <a:rPr lang="sv-SE" sz="1600" dirty="0" err="1">
                <a:latin typeface="Barlow" pitchFamily="2" charset="77"/>
              </a:rPr>
              <a:t>Licenced</a:t>
            </a:r>
            <a:r>
              <a:rPr lang="sv-SE" sz="1600" dirty="0">
                <a:latin typeface="Barlow" pitchFamily="2" charset="77"/>
              </a:rPr>
              <a:t> under CC BY-SA 3.0 </a:t>
            </a:r>
            <a:r>
              <a:rPr lang="sv-SE" sz="1600" dirty="0" err="1">
                <a:latin typeface="Barlow" pitchFamily="2" charset="77"/>
              </a:rPr>
              <a:t>https</a:t>
            </a:r>
            <a:r>
              <a:rPr lang="sv-SE" sz="1600" dirty="0">
                <a:latin typeface="Barlow" pitchFamily="2" charset="77"/>
              </a:rPr>
              <a:t>://</a:t>
            </a:r>
            <a:r>
              <a:rPr lang="sv-SE" sz="1600" dirty="0" err="1">
                <a:latin typeface="Barlow" pitchFamily="2" charset="77"/>
              </a:rPr>
              <a:t>upload.wikimedia.org</a:t>
            </a:r>
            <a:r>
              <a:rPr lang="sv-SE" sz="1600" dirty="0">
                <a:latin typeface="Barlow" pitchFamily="2" charset="77"/>
              </a:rPr>
              <a:t>/</a:t>
            </a:r>
            <a:r>
              <a:rPr lang="sv-SE" sz="1600" dirty="0" err="1">
                <a:latin typeface="Barlow" pitchFamily="2" charset="77"/>
              </a:rPr>
              <a:t>wikipedia</a:t>
            </a:r>
            <a:r>
              <a:rPr lang="sv-SE" sz="1600" dirty="0">
                <a:latin typeface="Barlow" pitchFamily="2" charset="77"/>
              </a:rPr>
              <a:t>/</a:t>
            </a:r>
            <a:r>
              <a:rPr lang="sv-SE" sz="1600" dirty="0" err="1">
                <a:latin typeface="Barlow" pitchFamily="2" charset="77"/>
              </a:rPr>
              <a:t>commons</a:t>
            </a:r>
            <a:r>
              <a:rPr lang="sv-SE" sz="1600" dirty="0">
                <a:latin typeface="Barlow" pitchFamily="2" charset="77"/>
              </a:rPr>
              <a:t>/5/51/Frost_patterns_4.jpg</a:t>
            </a:r>
          </a:p>
          <a:p>
            <a:r>
              <a:rPr lang="sv-SE" sz="1600" dirty="0">
                <a:latin typeface="Barlow" pitchFamily="2" charset="77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Barlow" pitchFamily="2" charset="77"/>
              </a:rPr>
              <a:t>[2] ”1915ca </a:t>
            </a:r>
            <a:r>
              <a:rPr lang="sv-SE" sz="1600" dirty="0" err="1">
                <a:latin typeface="Barlow" pitchFamily="2" charset="77"/>
              </a:rPr>
              <a:t>abger</a:t>
            </a:r>
            <a:r>
              <a:rPr lang="sv-SE" sz="1600" dirty="0">
                <a:latin typeface="Barlow" pitchFamily="2" charset="77"/>
              </a:rPr>
              <a:t> </a:t>
            </a:r>
            <a:r>
              <a:rPr lang="sv-SE" sz="1600" dirty="0" err="1">
                <a:latin typeface="Barlow" pitchFamily="2" charset="77"/>
              </a:rPr>
              <a:t>fluegel</a:t>
            </a:r>
            <a:r>
              <a:rPr lang="sv-SE" sz="1600" dirty="0">
                <a:latin typeface="Barlow" pitchFamily="2" charset="77"/>
              </a:rPr>
              <a:t>” by Deutsches </a:t>
            </a:r>
            <a:r>
              <a:rPr lang="sv-SE" sz="1600" dirty="0" err="1">
                <a:latin typeface="Barlow" pitchFamily="2" charset="77"/>
              </a:rPr>
              <a:t>Zentrum</a:t>
            </a:r>
            <a:r>
              <a:rPr lang="sv-SE" sz="1600" dirty="0">
                <a:latin typeface="Barlow" pitchFamily="2" charset="77"/>
              </a:rPr>
              <a:t> </a:t>
            </a:r>
            <a:r>
              <a:rPr lang="sv-SE" sz="1600" dirty="0" err="1">
                <a:latin typeface="Barlow" pitchFamily="2" charset="77"/>
              </a:rPr>
              <a:t>für</a:t>
            </a:r>
            <a:r>
              <a:rPr lang="sv-SE" sz="1600" dirty="0">
                <a:latin typeface="Barlow" pitchFamily="2" charset="77"/>
              </a:rPr>
              <a:t> Luft- </a:t>
            </a:r>
            <a:r>
              <a:rPr lang="sv-SE" sz="1600" dirty="0" err="1">
                <a:latin typeface="Barlow" pitchFamily="2" charset="77"/>
              </a:rPr>
              <a:t>und</a:t>
            </a:r>
            <a:r>
              <a:rPr lang="sv-SE" sz="1600" dirty="0">
                <a:latin typeface="Barlow" pitchFamily="2" charset="77"/>
              </a:rPr>
              <a:t> </a:t>
            </a:r>
            <a:r>
              <a:rPr lang="sv-SE" sz="1600" dirty="0" err="1">
                <a:latin typeface="Barlow" pitchFamily="2" charset="77"/>
              </a:rPr>
              <a:t>Raumfahrt</a:t>
            </a:r>
            <a:r>
              <a:rPr lang="sv-SE" sz="1600" dirty="0">
                <a:latin typeface="Barlow" pitchFamily="2" charset="77"/>
              </a:rPr>
              <a:t> under CC BY-SA 3.0 </a:t>
            </a:r>
            <a:r>
              <a:rPr lang="sv-SE" sz="1600" dirty="0" err="1">
                <a:latin typeface="Barlow" pitchFamily="2" charset="77"/>
              </a:rPr>
              <a:t>https</a:t>
            </a:r>
            <a:r>
              <a:rPr lang="sv-SE" sz="1600" dirty="0">
                <a:latin typeface="Barlow" pitchFamily="2" charset="77"/>
              </a:rPr>
              <a:t>://</a:t>
            </a:r>
            <a:r>
              <a:rPr lang="sv-SE" sz="1600" dirty="0" err="1">
                <a:latin typeface="Barlow" pitchFamily="2" charset="77"/>
              </a:rPr>
              <a:t>upload.wikimedia.org</a:t>
            </a:r>
            <a:r>
              <a:rPr lang="sv-SE" sz="1600" dirty="0">
                <a:latin typeface="Barlow" pitchFamily="2" charset="77"/>
              </a:rPr>
              <a:t>/</a:t>
            </a:r>
            <a:r>
              <a:rPr lang="sv-SE" sz="1600" dirty="0" err="1">
                <a:latin typeface="Barlow" pitchFamily="2" charset="77"/>
              </a:rPr>
              <a:t>wikipedia</a:t>
            </a:r>
            <a:r>
              <a:rPr lang="sv-SE" sz="1600" dirty="0">
                <a:latin typeface="Barlow" pitchFamily="2" charset="77"/>
              </a:rPr>
              <a:t>/</a:t>
            </a:r>
            <a:r>
              <a:rPr lang="sv-SE" sz="1600" dirty="0" err="1">
                <a:latin typeface="Barlow" pitchFamily="2" charset="77"/>
              </a:rPr>
              <a:t>commons</a:t>
            </a:r>
            <a:r>
              <a:rPr lang="sv-SE" sz="1600" dirty="0">
                <a:latin typeface="Barlow" pitchFamily="2" charset="77"/>
              </a:rPr>
              <a:t>/2/2f/1915ca_abger_fluegel.jpg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>
              <a:latin typeface="Barlow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>
                <a:latin typeface="Barlow" pitchFamily="2" charset="77"/>
              </a:rPr>
              <a:t>[3] Av Dornum72 - Eget arbete, CC BY-SA 3.0, </a:t>
            </a:r>
            <a:r>
              <a:rPr lang="sv-SE" sz="1600" dirty="0" err="1">
                <a:latin typeface="Barlow" pitchFamily="2" charset="77"/>
              </a:rPr>
              <a:t>https</a:t>
            </a:r>
            <a:r>
              <a:rPr lang="sv-SE" sz="1600" dirty="0">
                <a:latin typeface="Barlow" pitchFamily="2" charset="77"/>
              </a:rPr>
              <a:t>://</a:t>
            </a:r>
            <a:r>
              <a:rPr lang="sv-SE" sz="1600" dirty="0" err="1">
                <a:latin typeface="Barlow" pitchFamily="2" charset="77"/>
              </a:rPr>
              <a:t>commons.wikimedia.org</a:t>
            </a:r>
            <a:r>
              <a:rPr lang="sv-SE" sz="1600" dirty="0">
                <a:latin typeface="Barlow" pitchFamily="2" charset="77"/>
              </a:rPr>
              <a:t>/w/</a:t>
            </a:r>
            <a:r>
              <a:rPr lang="sv-SE" sz="1600" dirty="0" err="1">
                <a:latin typeface="Barlow" pitchFamily="2" charset="77"/>
              </a:rPr>
              <a:t>index.php?curid</a:t>
            </a:r>
            <a:r>
              <a:rPr lang="sv-SE" sz="1600" dirty="0">
                <a:latin typeface="Barlow" pitchFamily="2" charset="77"/>
              </a:rPr>
              <a:t>=15082833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>
              <a:latin typeface="Barlow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>
              <a:latin typeface="Barlow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>
              <a:latin typeface="Barlow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>
              <a:latin typeface="Barlow" pitchFamily="2" charset="77"/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BCB35E0C-92B2-104F-965C-95317E818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Referenslista</a:t>
            </a:r>
          </a:p>
        </p:txBody>
      </p:sp>
    </p:spTree>
    <p:extLst>
      <p:ext uri="{BB962C8B-B14F-4D97-AF65-F5344CB8AC3E}">
        <p14:creationId xmlns:p14="http://schemas.microsoft.com/office/powerpoint/2010/main" val="129440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800" dirty="0"/>
              <a:t>Idag</a:t>
            </a:r>
            <a:r>
              <a:rPr lang="sv-SE" sz="4000" dirty="0"/>
              <a:t>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87400" y="1798867"/>
            <a:ext cx="5035200" cy="4395456"/>
          </a:xfrm>
        </p:spPr>
        <p:txBody>
          <a:bodyPr/>
          <a:lstStyle/>
          <a:p>
            <a:r>
              <a:rPr lang="sv-SE" sz="2600" dirty="0"/>
              <a:t>Varför jag valde Beräkningsfysik.</a:t>
            </a:r>
          </a:p>
          <a:p>
            <a:r>
              <a:rPr lang="sv-SE" sz="2600" dirty="0"/>
              <a:t>Mina </a:t>
            </a:r>
            <a:r>
              <a:rPr lang="sv-SE" sz="2600" dirty="0" err="1"/>
              <a:t>kursval</a:t>
            </a:r>
            <a:r>
              <a:rPr lang="sv-SE" sz="2600" dirty="0"/>
              <a:t>.</a:t>
            </a:r>
          </a:p>
          <a:p>
            <a:r>
              <a:rPr lang="sv-SE" sz="2600" dirty="0"/>
              <a:t>Det bästa med Beräkningsfysik (och några nackdelar).</a:t>
            </a:r>
          </a:p>
          <a:p>
            <a:r>
              <a:rPr lang="sv-SE" sz="2600" dirty="0"/>
              <a:t>Hur Du vet om Beräkningsfysik är något för dig.</a:t>
            </a:r>
          </a:p>
        </p:txBody>
      </p:sp>
    </p:spTree>
    <p:extLst>
      <p:ext uri="{BB962C8B-B14F-4D97-AF65-F5344CB8AC3E}">
        <p14:creationId xmlns:p14="http://schemas.microsoft.com/office/powerpoint/2010/main" val="1206408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3F465C-BF11-2B42-9BAC-DBFE74F23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Kort om mig</a:t>
            </a:r>
            <a:endParaRPr lang="sv-SE" dirty="0"/>
          </a:p>
        </p:txBody>
      </p:sp>
      <p:pic>
        <p:nvPicPr>
          <p:cNvPr id="7" name="Bildobjekt 6" descr="En bild som visar karta&#10;&#10;Automatiskt genererad beskrivning">
            <a:extLst>
              <a:ext uri="{FF2B5EF4-FFF2-40B4-BE49-F238E27FC236}">
                <a16:creationId xmlns:a16="http://schemas.microsoft.com/office/drawing/2014/main" id="{07A1E5DE-407E-BB4F-B35D-A8A24EBDE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01" y="1804628"/>
            <a:ext cx="2791338" cy="2652235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Bildobjekt 8" descr="En bild som visar inomhus, kläder&#10;&#10;Automatiskt genererad beskrivning">
            <a:extLst>
              <a:ext uri="{FF2B5EF4-FFF2-40B4-BE49-F238E27FC236}">
                <a16:creationId xmlns:a16="http://schemas.microsoft.com/office/drawing/2014/main" id="{E0C4DA59-51F0-EF4B-920B-9E0CB976F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1637" r="7650" b="12343"/>
          <a:stretch/>
        </p:blipFill>
        <p:spPr>
          <a:xfrm rot="5400000">
            <a:off x="3158828" y="2956062"/>
            <a:ext cx="3586192" cy="3001602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" name="Bildobjekt 10" descr="&#10;">
            <a:extLst>
              <a:ext uri="{FF2B5EF4-FFF2-40B4-BE49-F238E27FC236}">
                <a16:creationId xmlns:a16="http://schemas.microsoft.com/office/drawing/2014/main" id="{BF5C270C-AF7C-E44C-A58E-CD174A089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647" y="1885410"/>
            <a:ext cx="3388441" cy="2541331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A4021FC0-148F-1247-B93F-C40C3B7165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2" t="8387" r="18886" b="11017"/>
          <a:stretch/>
        </p:blipFill>
        <p:spPr>
          <a:xfrm rot="21054362">
            <a:off x="3284190" y="2247236"/>
            <a:ext cx="3700352" cy="3688270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9D94AC4F-25DC-5447-9ABD-894AA7717E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5" t="16129" r="26124" b="12688"/>
          <a:stretch/>
        </p:blipFill>
        <p:spPr>
          <a:xfrm rot="962045">
            <a:off x="8130580" y="1282094"/>
            <a:ext cx="3001602" cy="4881716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chemeClr val="tx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99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E4EA71-81B8-A24E-89E2-300DB5E58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/>
              <a:t>Varför valde jag Beräkningsfysik?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A88957F-51DE-EB4E-AB9F-8A161F9E0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22" y="2123175"/>
            <a:ext cx="9399844" cy="3291564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10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E4EA71-81B8-A24E-89E2-300DB5E58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/>
              <a:t>Varför valde jag Beräkningsfysik?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CCDC7D4-B78E-0C45-9337-0F027B96B4C9}"/>
              </a:ext>
            </a:extLst>
          </p:cNvPr>
          <p:cNvSpPr txBox="1"/>
          <p:nvPr/>
        </p:nvSpPr>
        <p:spPr>
          <a:xfrm>
            <a:off x="2433484" y="2050025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SzPct val="150000"/>
              <a:buFont typeface="Wingdings" pitchFamily="2" charset="2"/>
              <a:buChar char="§"/>
            </a:pPr>
            <a:r>
              <a:rPr lang="sv-SE" sz="3600" dirty="0">
                <a:latin typeface="Barlow" pitchFamily="2" charset="77"/>
              </a:rPr>
              <a:t>Tyckte om fysikens metoder mer än ämneskunskaperna.</a:t>
            </a:r>
            <a:br>
              <a:rPr lang="sv-SE" sz="3600" dirty="0">
                <a:latin typeface="Barlow" pitchFamily="2" charset="77"/>
              </a:rPr>
            </a:br>
            <a:endParaRPr lang="sv-SE" sz="3600" dirty="0">
              <a:latin typeface="Barlow" pitchFamily="2" charset="77"/>
            </a:endParaRPr>
          </a:p>
          <a:p>
            <a:pPr marL="571500" indent="-571500">
              <a:buSzPct val="150000"/>
              <a:buFont typeface="Wingdings" pitchFamily="2" charset="2"/>
              <a:buChar char="§"/>
            </a:pPr>
            <a:r>
              <a:rPr lang="sv-SE" sz="3600" dirty="0">
                <a:latin typeface="Barlow" pitchFamily="2" charset="77"/>
              </a:rPr>
              <a:t>Tyckte om matematiken och programmeringen (nästan) lika mycket som fysiken.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3600" dirty="0"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58837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Kurser år 3 läsperiod 4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B4D18764-AC2C-9044-8788-9D1A85DB76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0"/>
          <a:stretch/>
        </p:blipFill>
        <p:spPr>
          <a:xfrm>
            <a:off x="1922458" y="2703006"/>
            <a:ext cx="2967490" cy="2582427"/>
          </a:xfrm>
          <a:custGeom>
            <a:avLst/>
            <a:gdLst>
              <a:gd name="connsiteX0" fmla="*/ 0 w 2711508"/>
              <a:gd name="connsiteY0" fmla="*/ 0 h 2359661"/>
              <a:gd name="connsiteX1" fmla="*/ 2711508 w 2711508"/>
              <a:gd name="connsiteY1" fmla="*/ 0 h 2359661"/>
              <a:gd name="connsiteX2" fmla="*/ 2711508 w 2711508"/>
              <a:gd name="connsiteY2" fmla="*/ 2359661 h 2359661"/>
              <a:gd name="connsiteX3" fmla="*/ 381837 w 2711508"/>
              <a:gd name="connsiteY3" fmla="*/ 2359661 h 2359661"/>
              <a:gd name="connsiteX4" fmla="*/ 381837 w 2711508"/>
              <a:gd name="connsiteY4" fmla="*/ 462225 h 2359661"/>
              <a:gd name="connsiteX5" fmla="*/ 0 w 2711508"/>
              <a:gd name="connsiteY5" fmla="*/ 462225 h 235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1508" h="2359661">
                <a:moveTo>
                  <a:pt x="0" y="0"/>
                </a:moveTo>
                <a:lnTo>
                  <a:pt x="2711508" y="0"/>
                </a:lnTo>
                <a:lnTo>
                  <a:pt x="2711508" y="2359661"/>
                </a:lnTo>
                <a:lnTo>
                  <a:pt x="381837" y="2359661"/>
                </a:lnTo>
                <a:lnTo>
                  <a:pt x="381837" y="462225"/>
                </a:lnTo>
                <a:lnTo>
                  <a:pt x="0" y="4622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0564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Kurser år 4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D4CCF891-3B51-8644-92F8-190BC3706840}"/>
              </a:ext>
            </a:extLst>
          </p:cNvPr>
          <p:cNvSpPr/>
          <p:nvPr/>
        </p:nvSpPr>
        <p:spPr>
          <a:xfrm>
            <a:off x="6912000" y="4104000"/>
            <a:ext cx="4716000" cy="885600"/>
          </a:xfrm>
          <a:prstGeom prst="rect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DDDDDD"/>
              </a:solidFill>
            </a:endParaRPr>
          </a:p>
        </p:txBody>
      </p:sp>
      <p:grpSp>
        <p:nvGrpSpPr>
          <p:cNvPr id="20" name="Grupp 19">
            <a:extLst>
              <a:ext uri="{FF2B5EF4-FFF2-40B4-BE49-F238E27FC236}">
                <a16:creationId xmlns:a16="http://schemas.microsoft.com/office/drawing/2014/main" id="{044032E7-2726-3449-A12E-D8062C5D8BB4}"/>
              </a:ext>
            </a:extLst>
          </p:cNvPr>
          <p:cNvGrpSpPr/>
          <p:nvPr/>
        </p:nvGrpSpPr>
        <p:grpSpPr>
          <a:xfrm>
            <a:off x="2098918" y="2670984"/>
            <a:ext cx="9640143" cy="2868563"/>
            <a:chOff x="2098918" y="2670984"/>
            <a:chExt cx="9640143" cy="2868563"/>
          </a:xfrm>
        </p:grpSpPr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04B2EC11-B5F1-F443-A9D9-52C9BF5CA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8" t="1622" r="118" b="-427"/>
            <a:stretch/>
          </p:blipFill>
          <p:spPr>
            <a:xfrm>
              <a:off x="2098918" y="2670984"/>
              <a:ext cx="9550611" cy="2376000"/>
            </a:xfrm>
            <a:prstGeom prst="rect">
              <a:avLst/>
            </a:prstGeom>
          </p:spPr>
        </p:pic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547D9C70-EF5D-C24B-B785-F7C281262144}"/>
                </a:ext>
              </a:extLst>
            </p:cNvPr>
            <p:cNvSpPr/>
            <p:nvPr/>
          </p:nvSpPr>
          <p:spPr>
            <a:xfrm>
              <a:off x="2110155" y="2736474"/>
              <a:ext cx="2160395" cy="391886"/>
            </a:xfrm>
            <a:prstGeom prst="rect">
              <a:avLst/>
            </a:prstGeom>
            <a:solidFill>
              <a:srgbClr val="333B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AF65FA1E-CAC9-7C46-AB04-11EBE8B8606A}"/>
                </a:ext>
              </a:extLst>
            </p:cNvPr>
            <p:cNvSpPr/>
            <p:nvPr/>
          </p:nvSpPr>
          <p:spPr>
            <a:xfrm>
              <a:off x="4714353" y="2736474"/>
              <a:ext cx="2160395" cy="391886"/>
            </a:xfrm>
            <a:prstGeom prst="rect">
              <a:avLst/>
            </a:prstGeom>
            <a:solidFill>
              <a:srgbClr val="333B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3EDAE523-C874-224D-A295-E3CBFE13D732}"/>
                </a:ext>
              </a:extLst>
            </p:cNvPr>
            <p:cNvSpPr/>
            <p:nvPr/>
          </p:nvSpPr>
          <p:spPr>
            <a:xfrm>
              <a:off x="7035522" y="2736474"/>
              <a:ext cx="2019859" cy="391886"/>
            </a:xfrm>
            <a:prstGeom prst="rect">
              <a:avLst/>
            </a:prstGeom>
            <a:solidFill>
              <a:srgbClr val="333B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0D42E503-8EE9-1B45-837F-9035268A6215}"/>
                </a:ext>
              </a:extLst>
            </p:cNvPr>
            <p:cNvSpPr/>
            <p:nvPr/>
          </p:nvSpPr>
          <p:spPr>
            <a:xfrm>
              <a:off x="9629673" y="2736474"/>
              <a:ext cx="2019858" cy="391886"/>
            </a:xfrm>
            <a:prstGeom prst="rect">
              <a:avLst/>
            </a:prstGeom>
            <a:solidFill>
              <a:srgbClr val="333B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B242FB1C-C5A3-9149-A47F-6587A7580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6" b="67876"/>
            <a:stretch/>
          </p:blipFill>
          <p:spPr>
            <a:xfrm>
              <a:off x="6874224" y="5062667"/>
              <a:ext cx="4864837" cy="476880"/>
            </a:xfrm>
            <a:prstGeom prst="rect">
              <a:avLst/>
            </a:prstGeom>
          </p:spPr>
        </p:pic>
      </p:grpSp>
      <p:sp>
        <p:nvSpPr>
          <p:cNvPr id="19" name="Rektangel 18">
            <a:extLst>
              <a:ext uri="{FF2B5EF4-FFF2-40B4-BE49-F238E27FC236}">
                <a16:creationId xmlns:a16="http://schemas.microsoft.com/office/drawing/2014/main" id="{DA73DF8B-A9D7-3E43-A60A-6AB6180625B0}"/>
              </a:ext>
            </a:extLst>
          </p:cNvPr>
          <p:cNvSpPr/>
          <p:nvPr/>
        </p:nvSpPr>
        <p:spPr>
          <a:xfrm>
            <a:off x="6874223" y="4104000"/>
            <a:ext cx="4716000" cy="885600"/>
          </a:xfrm>
          <a:prstGeom prst="rect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DDDDDD"/>
              </a:solidFill>
            </a:endParaRP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14A38AD4-931A-9E4A-AD47-7581EE948A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2" t="60984" r="25146" b="155"/>
          <a:stretch/>
        </p:blipFill>
        <p:spPr>
          <a:xfrm>
            <a:off x="6911998" y="4099480"/>
            <a:ext cx="2340000" cy="934497"/>
          </a:xfrm>
          <a:custGeom>
            <a:avLst/>
            <a:gdLst>
              <a:gd name="connsiteX0" fmla="*/ 0 w 2441749"/>
              <a:gd name="connsiteY0" fmla="*/ 0 h 934497"/>
              <a:gd name="connsiteX1" fmla="*/ 2441749 w 2441749"/>
              <a:gd name="connsiteY1" fmla="*/ 0 h 934497"/>
              <a:gd name="connsiteX2" fmla="*/ 2441749 w 2441749"/>
              <a:gd name="connsiteY2" fmla="*/ 934497 h 934497"/>
              <a:gd name="connsiteX3" fmla="*/ 0 w 2441749"/>
              <a:gd name="connsiteY3" fmla="*/ 934497 h 93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1749" h="934497">
                <a:moveTo>
                  <a:pt x="0" y="0"/>
                </a:moveTo>
                <a:lnTo>
                  <a:pt x="2441749" y="0"/>
                </a:lnTo>
                <a:lnTo>
                  <a:pt x="2441749" y="934497"/>
                </a:lnTo>
                <a:lnTo>
                  <a:pt x="0" y="9344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368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00278 L 0.19596 -0.001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Kurser år 5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6AD10F4-F7B2-8146-8636-02CDADF0F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80" y="2283938"/>
            <a:ext cx="9637974" cy="283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81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bästa med beräkningsfysik</a:t>
            </a:r>
          </a:p>
        </p:txBody>
      </p:sp>
      <p:pic>
        <p:nvPicPr>
          <p:cNvPr id="10" name="Bildobjekt 9" descr="En bild som visar text, keramiska varor, porslin&#10;&#10;Automatiskt genererad beskrivning">
            <a:extLst>
              <a:ext uri="{FF2B5EF4-FFF2-40B4-BE49-F238E27FC236}">
                <a16:creationId xmlns:a16="http://schemas.microsoft.com/office/drawing/2014/main" id="{C60F03F2-8811-8249-96CC-5A9DD49B5A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5" b="21444"/>
          <a:stretch/>
        </p:blipFill>
        <p:spPr>
          <a:xfrm>
            <a:off x="1891090" y="1721640"/>
            <a:ext cx="4939933" cy="2275806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8CBC0095-F6F0-3249-BFBC-03A4E5380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20" y="1721640"/>
            <a:ext cx="3270190" cy="2275806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E7F9FA57-1C71-4543-8730-7522F0F02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21" y="4118854"/>
            <a:ext cx="3270189" cy="2351313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E442EC02-08CE-6D45-AC82-A93B5ADBE8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t="3172" r="6297" b="5127"/>
          <a:stretch/>
        </p:blipFill>
        <p:spPr>
          <a:xfrm>
            <a:off x="1891091" y="4118853"/>
            <a:ext cx="4939932" cy="2351314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84C7F228-4232-584B-9536-15FE04E5B476}"/>
              </a:ext>
            </a:extLst>
          </p:cNvPr>
          <p:cNvSpPr txBox="1"/>
          <p:nvPr/>
        </p:nvSpPr>
        <p:spPr>
          <a:xfrm>
            <a:off x="6407276" y="3596484"/>
            <a:ext cx="423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[1]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8AE18AD-5641-494D-AB41-7A002A0688DD}"/>
              </a:ext>
            </a:extLst>
          </p:cNvPr>
          <p:cNvSpPr txBox="1"/>
          <p:nvPr/>
        </p:nvSpPr>
        <p:spPr>
          <a:xfrm>
            <a:off x="9877163" y="3596484"/>
            <a:ext cx="423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1403141917"/>
      </p:ext>
    </p:extLst>
  </p:cSld>
  <p:clrMapOvr>
    <a:masterClrMapping/>
  </p:clrMapOvr>
</p:sld>
</file>

<file path=ppt/theme/theme1.xml><?xml version="1.0" encoding="utf-8"?>
<a:theme xmlns:a="http://schemas.openxmlformats.org/drawingml/2006/main" name="Basset template">
  <a:themeElements>
    <a:clrScheme name="Custom 347">
      <a:dk1>
        <a:srgbClr val="434343"/>
      </a:dk1>
      <a:lt1>
        <a:srgbClr val="FFFFFF"/>
      </a:lt1>
      <a:dk2>
        <a:srgbClr val="D9D9D9"/>
      </a:dk2>
      <a:lt2>
        <a:srgbClr val="FFFFFF"/>
      </a:lt2>
      <a:accent1>
        <a:srgbClr val="FFB000"/>
      </a:accent1>
      <a:accent2>
        <a:srgbClr val="FFE19E"/>
      </a:accent2>
      <a:accent3>
        <a:srgbClr val="6D9EEB"/>
      </a:accent3>
      <a:accent4>
        <a:srgbClr val="C9DAF8"/>
      </a:accent4>
      <a:accent5>
        <a:srgbClr val="93C47D"/>
      </a:accent5>
      <a:accent6>
        <a:srgbClr val="D9EAD3"/>
      </a:accent6>
      <a:hlink>
        <a:srgbClr val="FF99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knisk fysik Umeå - PowerPoint Mall" id="{ACF5D452-54FC-4189-81D4-90F2CEE1A687}" vid="{002BCE13-71B4-4DCB-B8B2-5D9DFAF8D735}"/>
    </a:ext>
  </a:extLst>
</a:theme>
</file>

<file path=ppt/theme/theme2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Teknisk fysik Umeå - PowerPoint Mall</Template>
  <TotalTime>9336</TotalTime>
  <Words>347</Words>
  <Application>Microsoft Macintosh PowerPoint</Application>
  <PresentationFormat>Bredbild</PresentationFormat>
  <Paragraphs>50</Paragraphs>
  <Slides>16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16</vt:i4>
      </vt:variant>
    </vt:vector>
  </HeadingPairs>
  <TitlesOfParts>
    <vt:vector size="23" baseType="lpstr">
      <vt:lpstr>Arial</vt:lpstr>
      <vt:lpstr>Barlow</vt:lpstr>
      <vt:lpstr>Calibri</vt:lpstr>
      <vt:lpstr>Calibri Light</vt:lpstr>
      <vt:lpstr>Wingdings</vt:lpstr>
      <vt:lpstr>Basset template</vt:lpstr>
      <vt:lpstr>Anpassad formgivning</vt:lpstr>
      <vt:lpstr>Arvid Fälldin</vt:lpstr>
      <vt:lpstr>Idag:</vt:lpstr>
      <vt:lpstr>Kort om mig</vt:lpstr>
      <vt:lpstr>Varför valde jag Beräkningsfysik?</vt:lpstr>
      <vt:lpstr>Varför valde jag Beräkningsfysik?</vt:lpstr>
      <vt:lpstr>Kurser år 3 läsperiod 4</vt:lpstr>
      <vt:lpstr>Kurser år 4</vt:lpstr>
      <vt:lpstr>Kurser år 5</vt:lpstr>
      <vt:lpstr>Det bästa med beräkningsfysik</vt:lpstr>
      <vt:lpstr>Det bästa med beräkningsfysik</vt:lpstr>
      <vt:lpstr>Det bästa med beräkningsfysik</vt:lpstr>
      <vt:lpstr>Några nackdelar &amp; Vad jag ångrar</vt:lpstr>
      <vt:lpstr>Hur Du vet om beräkningsfysik är något för dig</vt:lpstr>
      <vt:lpstr>Frågor?</vt:lpstr>
      <vt:lpstr>PowerPoint-presentation</vt:lpstr>
      <vt:lpstr>Referenslista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Namn</dc:title>
  <dc:creator>AMTF User</dc:creator>
  <cp:lastModifiedBy>Arvid Fälldin</cp:lastModifiedBy>
  <cp:revision>14</cp:revision>
  <dcterms:created xsi:type="dcterms:W3CDTF">2020-09-22T11:57:25Z</dcterms:created>
  <dcterms:modified xsi:type="dcterms:W3CDTF">2021-10-07T07:04:46Z</dcterms:modified>
</cp:coreProperties>
</file>